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0" r:id="rId3"/>
    <p:sldId id="438" r:id="rId4"/>
    <p:sldId id="436" r:id="rId5"/>
    <p:sldId id="260" r:id="rId6"/>
    <p:sldId id="283" r:id="rId7"/>
    <p:sldId id="425" r:id="rId8"/>
    <p:sldId id="274" r:id="rId9"/>
    <p:sldId id="413" r:id="rId10"/>
    <p:sldId id="404" r:id="rId11"/>
    <p:sldId id="257" r:id="rId12"/>
    <p:sldId id="435" r:id="rId13"/>
    <p:sldId id="439" r:id="rId14"/>
    <p:sldId id="4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84D9-ED5D-40ED-90ED-DD845D4BB98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1BD82-44B3-4DB4-B798-601A77917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671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4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4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27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04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3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11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73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41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963" y="6311900"/>
            <a:ext cx="1332257" cy="4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596" y="403921"/>
            <a:ext cx="9803704" cy="2933766"/>
          </a:xfrm>
        </p:spPr>
        <p:txBody>
          <a:bodyPr>
            <a:normAutofit/>
          </a:bodyPr>
          <a:lstStyle/>
          <a:p>
            <a:r>
              <a:rPr lang="en-US" sz="5300" dirty="0"/>
              <a:t>Mid-Atlantic Soil Testing and Plant Analysis Work Group 2023</a:t>
            </a:r>
            <a:br>
              <a:rPr lang="en-US" sz="1400" dirty="0"/>
            </a:br>
            <a:br>
              <a:rPr lang="en-US" sz="1200" dirty="0"/>
            </a:br>
            <a:r>
              <a:rPr lang="en-US" sz="3100" b="0" i="0" u="none" strike="noStrike" baseline="0" dirty="0">
                <a:latin typeface="+mn-lt"/>
              </a:rPr>
              <a:t>Embassy Suites by Hilton Raleigh Crabtree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Raleigh, </a:t>
            </a:r>
            <a:r>
              <a:rPr lang="en-US" sz="3100" dirty="0"/>
              <a:t>NC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00" y="3725884"/>
            <a:ext cx="7128233" cy="26086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112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20" y="209252"/>
            <a:ext cx="10922696" cy="98141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Cost Structure of the ICP-OES Custom Standard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91100" y="6021572"/>
            <a:ext cx="311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Volume,  mL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0520" y="154428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Relative Price </a:t>
            </a:r>
          </a:p>
          <a:p>
            <a:r>
              <a:rPr lang="en-US" sz="2400" dirty="0"/>
              <a:t> per mL , 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81CEA-2962-4ACF-9CBA-D920AEEA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65" y="2119700"/>
            <a:ext cx="5479670" cy="3619537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594E89EB-07C1-4249-AC3B-892FAC7EB5E5}"/>
              </a:ext>
            </a:extLst>
          </p:cNvPr>
          <p:cNvSpPr/>
          <p:nvPr/>
        </p:nvSpPr>
        <p:spPr>
          <a:xfrm>
            <a:off x="6863863" y="4032811"/>
            <a:ext cx="228599" cy="5205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DDBF52A-F6AD-433F-A43E-4D22AE603D81}"/>
              </a:ext>
            </a:extLst>
          </p:cNvPr>
          <p:cNvSpPr/>
          <p:nvPr/>
        </p:nvSpPr>
        <p:spPr>
          <a:xfrm>
            <a:off x="8107680" y="3429000"/>
            <a:ext cx="978408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C4FB8-C332-4D91-BC3D-453325D062A8}"/>
              </a:ext>
            </a:extLst>
          </p:cNvPr>
          <p:cNvSpPr txBox="1"/>
          <p:nvPr/>
        </p:nvSpPr>
        <p:spPr>
          <a:xfrm>
            <a:off x="9156426" y="1576297"/>
            <a:ext cx="1905000" cy="382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5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 picture containing person, hand, plant&#10;&#10;Description automatically generated">
            <a:extLst>
              <a:ext uri="{FF2B5EF4-FFF2-40B4-BE49-F238E27FC236}">
                <a16:creationId xmlns:a16="http://schemas.microsoft.com/office/drawing/2014/main" id="{F2CA4342-0CBC-43F0-BB30-05EEB79A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2884793" cy="261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 descr="Mehlich III Image">
            <a:extLst>
              <a:ext uri="{FF2B5EF4-FFF2-40B4-BE49-F238E27FC236}">
                <a16:creationId xmlns:a16="http://schemas.microsoft.com/office/drawing/2014/main" id="{261AC11E-3A41-4AD5-BF4C-C519DF76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" y="2318909"/>
            <a:ext cx="3844418" cy="38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EB4CD2-238B-45AB-9926-3F5BBC7D082D}"/>
              </a:ext>
            </a:extLst>
          </p:cNvPr>
          <p:cNvSpPr/>
          <p:nvPr/>
        </p:nvSpPr>
        <p:spPr>
          <a:xfrm>
            <a:off x="0" y="7938"/>
            <a:ext cx="160338" cy="66817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7" name="Subtitle 4">
            <a:extLst>
              <a:ext uri="{FF2B5EF4-FFF2-40B4-BE49-F238E27FC236}">
                <a16:creationId xmlns:a16="http://schemas.microsoft.com/office/drawing/2014/main" id="{DC9FA880-EA64-4A69-81BD-43B16C8D10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71625" y="3349625"/>
            <a:ext cx="9144000" cy="1655763"/>
          </a:xfrm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3079" name="TextBox 13">
            <a:extLst>
              <a:ext uri="{FF2B5EF4-FFF2-40B4-BE49-F238E27FC236}">
                <a16:creationId xmlns:a16="http://schemas.microsoft.com/office/drawing/2014/main" id="{0D5D9F4E-C742-4DF9-9D43-5ECBD5B3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147638"/>
            <a:ext cx="8129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Introducing Mehlich III Extraction Kits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From Texas Scientific Products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81" name="Picture 8" descr="Text, logo&#10;&#10;Description automatically generated">
            <a:extLst>
              <a:ext uri="{FF2B5EF4-FFF2-40B4-BE49-F238E27FC236}">
                <a16:creationId xmlns:a16="http://schemas.microsoft.com/office/drawing/2014/main" id="{A723C670-4083-4163-B667-709FEF00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5595938"/>
            <a:ext cx="29876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F4E163-8F7E-48A7-8DC2-186743B6924B}"/>
              </a:ext>
            </a:extLst>
          </p:cNvPr>
          <p:cNvSpPr/>
          <p:nvPr/>
        </p:nvSpPr>
        <p:spPr>
          <a:xfrm>
            <a:off x="0" y="6673850"/>
            <a:ext cx="12192000" cy="176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TextBox 22">
            <a:extLst>
              <a:ext uri="{FF2B5EF4-FFF2-40B4-BE49-F238E27FC236}">
                <a16:creationId xmlns:a16="http://schemas.microsoft.com/office/drawing/2014/main" id="{9F2BCABB-3817-4B3A-9022-A78E9CC5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618" y="1040929"/>
            <a:ext cx="4952885" cy="502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Cuts prep from days to minutes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  Concentrated Solution A + Solution B mixed together and with D. I. or reverse-Osmosis H</a:t>
            </a:r>
            <a:r>
              <a:rPr lang="en-US" altLang="en-US" baseline="-25000" dirty="0">
                <a:solidFill>
                  <a:srgbClr val="333333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O to make up to 50 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Significant reduction of labor costs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  Saves $ over mixing from raw chemical ingredients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Saves space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  Reduces Shipping Cost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Eliminate contamination issues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Increase consistency from batch to batch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100% satisfaction guarantee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  </a:t>
            </a:r>
            <a:r>
              <a:rPr lang="en-US" altLang="en-US" dirty="0" err="1">
                <a:solidFill>
                  <a:srgbClr val="333333"/>
                </a:solidFill>
                <a:latin typeface="Arial Narrow" panose="020B0606020202030204" pitchFamily="34" charset="0"/>
              </a:rPr>
              <a:t>Mehlich</a:t>
            </a:r>
            <a:r>
              <a:rPr lang="en-US" altLang="en-US" dirty="0">
                <a:solidFill>
                  <a:srgbClr val="333333"/>
                </a:solidFill>
                <a:latin typeface="Arial Narrow" panose="020B0606020202030204" pitchFamily="34" charset="0"/>
              </a:rPr>
              <a:t> III also available pre-made in 20L </a:t>
            </a:r>
            <a:r>
              <a:rPr lang="en-US" altLang="en-US" dirty="0" err="1">
                <a:solidFill>
                  <a:srgbClr val="333333"/>
                </a:solidFill>
                <a:latin typeface="Arial Narrow" panose="020B0606020202030204" pitchFamily="34" charset="0"/>
              </a:rPr>
              <a:t>cubitainers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3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9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Else?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106" y="1183270"/>
            <a:ext cx="5840730" cy="134574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pH Buffers, Acids, &amp; Reagents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Pump tubing for ICP and now also for Auto-Analyzers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Auto-Analyzer reagents and IC standards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Hot Block</a:t>
            </a:r>
          </a:p>
          <a:p>
            <a:r>
              <a:rPr lang="en-US" sz="2400" dirty="0">
                <a:solidFill>
                  <a:schemeClr val="tx1"/>
                </a:solidFill>
              </a:rPr>
              <a:t>Vulcan Automated Digestion System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" y="4080784"/>
            <a:ext cx="2777215" cy="27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93" y="4081352"/>
            <a:ext cx="2777216" cy="279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8AA592-F3C5-EAD8-FB13-BFF14A61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8" y="4505738"/>
            <a:ext cx="3401846" cy="19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3453974-7882-A110-EC42-29CA1271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98" y="4081352"/>
            <a:ext cx="3643264" cy="27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D41E-92FC-04DC-7741-4B4F0C6D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Coming Attractions…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7497C-DC9F-5BA7-8536-C08ADABB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Research demonstrating Axial ICP-OES can be comparable to ICP-MS for cannabis products testing.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“Big Four” toxic elements (Arsenic, Cadmium, Mercury, and Lead) are currently defined at very low levels by California, Colorado, and Massachusetts; also minors.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ICP-MS is quite complex in operation, has a high cost of ownership, and needs significant routine maintenance.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ICP-OES - when properly configured - is an attractive alternative to ICP-MS.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achieve the necessary sensitivity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simpler to operate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 costly to maintain as compared to ICP-MS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Reaches trace level detection limits while maintaining high productivity / high sample throughput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E970-DEBE-4088-B3A4-AE522030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8EBE-35D6-4FDB-81C9-8BD1F8FD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42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Kristin Hicks for carrying on in the footsteps of Dr. David Hardy, and the Plant Tissue, Waste &amp; Compost, Solutions and Soilless Media Testing, NCDA&amp;CS laboratory for all their support, the work done to put on our meeting, and for the opportunity to participate in it!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Dr. Jay </a:t>
            </a:r>
            <a:r>
              <a:rPr lang="en-US" dirty="0" err="1"/>
              <a:t>Lessl</a:t>
            </a:r>
            <a:r>
              <a:rPr lang="en-US" dirty="0"/>
              <a:t> from the Ag &amp; Environmental Services Lab at UGA for coordinating the presentations and meeting agenda.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C0132-A617-4EB0-B574-3B2B9AE2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1" y="186681"/>
            <a:ext cx="1598375" cy="15983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642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3E3F-BD78-4C9E-8214-998D25E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9" y="1299633"/>
            <a:ext cx="11312768" cy="2125051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Optimizing Productivity For ICP Analysis of Agronomic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C662-7D6D-4445-A5A3-95B2613D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42" y="4296508"/>
            <a:ext cx="10515600" cy="1107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Mike Moses , Texas Scientific Products, LLC</a:t>
            </a:r>
          </a:p>
        </p:txBody>
      </p:sp>
    </p:spTree>
    <p:extLst>
      <p:ext uri="{BB962C8B-B14F-4D97-AF65-F5344CB8AC3E}">
        <p14:creationId xmlns:p14="http://schemas.microsoft.com/office/powerpoint/2010/main" val="358817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3E3F-BD78-4C9E-8214-998D25ED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TSP: Your “Go-To” Resource For</a:t>
            </a:r>
            <a:br>
              <a:rPr lang="en-US" sz="4800" dirty="0"/>
            </a:br>
            <a:r>
              <a:rPr lang="en-US" sz="4800" dirty="0"/>
              <a:t>“All-Things ICP” &amp;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C662-7D6D-4445-A5A3-95B2613D6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en-US" sz="4400" dirty="0">
                <a:solidFill>
                  <a:schemeClr val="tx1"/>
                </a:solidFill>
              </a:rPr>
              <a:t>Established 2004</a:t>
            </a:r>
          </a:p>
          <a:p>
            <a:pPr>
              <a:buClrTx/>
            </a:pPr>
            <a:r>
              <a:rPr lang="en-US" sz="4400" dirty="0">
                <a:solidFill>
                  <a:schemeClr val="tx1"/>
                </a:solidFill>
              </a:rPr>
              <a:t>Focus ICP/ICP-MS/XRF</a:t>
            </a:r>
          </a:p>
          <a:p>
            <a:pPr>
              <a:buClrTx/>
            </a:pPr>
            <a:r>
              <a:rPr lang="en-US" sz="4400" dirty="0">
                <a:solidFill>
                  <a:schemeClr val="tx1"/>
                </a:solidFill>
              </a:rPr>
              <a:t>Dallas, Texas (Headquarters)</a:t>
            </a:r>
          </a:p>
          <a:p>
            <a:pPr>
              <a:buClrTx/>
            </a:pPr>
            <a:r>
              <a:rPr lang="en-US" sz="4400" dirty="0">
                <a:solidFill>
                  <a:schemeClr val="tx1"/>
                </a:solidFill>
              </a:rPr>
              <a:t>Colorado (Glass Design &amp; Production)</a:t>
            </a:r>
          </a:p>
          <a:p>
            <a:pPr>
              <a:buClrTx/>
            </a:pPr>
            <a:r>
              <a:rPr lang="en-US" sz="4400" dirty="0">
                <a:solidFill>
                  <a:schemeClr val="tx1"/>
                </a:solidFill>
              </a:rPr>
              <a:t>Boston Massachusetts (East Coast Office)</a:t>
            </a:r>
          </a:p>
          <a:p>
            <a:pPr>
              <a:buClrTx/>
            </a:pPr>
            <a:r>
              <a:rPr lang="en-US" sz="4400" dirty="0">
                <a:solidFill>
                  <a:schemeClr val="tx1"/>
                </a:solidFill>
              </a:rPr>
              <a:t>3 Partners, 6 Sales &amp; Logistics, 5 Design &amp; Manufacturing, 2 General &amp; administrative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E82F0-3B2C-17EC-AFFB-91C5F20F01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Dr. Sergei </a:t>
            </a:r>
            <a:r>
              <a:rPr lang="en-US" b="1" dirty="0" err="1">
                <a:solidFill>
                  <a:schemeClr val="tx1"/>
                </a:solidFill>
              </a:rPr>
              <a:t>Leikin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Product &amp; Business Development</a:t>
            </a:r>
          </a:p>
          <a:p>
            <a:r>
              <a:rPr lang="en-US" b="1" dirty="0">
                <a:solidFill>
                  <a:schemeClr val="tx1"/>
                </a:solidFill>
              </a:rPr>
              <a:t>Bruce Moulton </a:t>
            </a:r>
            <a:r>
              <a:rPr lang="en-US" dirty="0">
                <a:solidFill>
                  <a:schemeClr val="tx1"/>
                </a:solidFill>
              </a:rPr>
              <a:t>Marketing and Operations</a:t>
            </a:r>
          </a:p>
          <a:p>
            <a:r>
              <a:rPr lang="en-US" b="1" dirty="0">
                <a:solidFill>
                  <a:schemeClr val="tx1"/>
                </a:solidFill>
              </a:rPr>
              <a:t>Doug Keene </a:t>
            </a:r>
            <a:r>
              <a:rPr lang="en-US" dirty="0">
                <a:solidFill>
                  <a:schemeClr val="tx1"/>
                </a:solidFill>
              </a:rPr>
              <a:t>Sales Operations</a:t>
            </a:r>
          </a:p>
          <a:p>
            <a:r>
              <a:rPr lang="en-US" b="1" dirty="0">
                <a:solidFill>
                  <a:schemeClr val="tx1"/>
                </a:solidFill>
              </a:rPr>
              <a:t>Mike Moses </a:t>
            </a:r>
            <a:r>
              <a:rPr lang="en-US" dirty="0">
                <a:solidFill>
                  <a:schemeClr val="tx1"/>
                </a:solidFill>
              </a:rPr>
              <a:t>Business Development </a:t>
            </a:r>
          </a:p>
          <a:p>
            <a:r>
              <a:rPr lang="en-US" dirty="0">
                <a:solidFill>
                  <a:schemeClr val="tx1"/>
                </a:solidFill>
              </a:rPr>
              <a:t>Over 100 years experience collectively in ICP/ICP-MS/XRF and Digestion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5787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3E3F-BD78-4C9E-8214-998D25E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9" y="451496"/>
            <a:ext cx="11312768" cy="2125051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Priority Concerns For the High-Production Agronomy Lab: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C662-7D6D-4445-A5A3-95B2613D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54" y="2504662"/>
            <a:ext cx="10515600" cy="4068416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Speed</a:t>
            </a:r>
          </a:p>
          <a:p>
            <a:r>
              <a:rPr lang="en-US" sz="4400" dirty="0"/>
              <a:t>Accuracy</a:t>
            </a:r>
          </a:p>
          <a:p>
            <a:r>
              <a:rPr lang="en-US" sz="4400" dirty="0"/>
              <a:t>Procedural Consistency</a:t>
            </a:r>
          </a:p>
          <a:p>
            <a:pPr lvl="1"/>
            <a:r>
              <a:rPr lang="en-US" sz="4000" dirty="0"/>
              <a:t>Batch-to-Batch</a:t>
            </a:r>
          </a:p>
          <a:p>
            <a:pPr lvl="1"/>
            <a:r>
              <a:rPr lang="en-US" sz="4000" dirty="0"/>
              <a:t>Operator-to-Operator</a:t>
            </a:r>
          </a:p>
          <a:p>
            <a:r>
              <a:rPr lang="en-US" sz="4400" dirty="0"/>
              <a:t>Cost Containment</a:t>
            </a:r>
          </a:p>
        </p:txBody>
      </p:sp>
      <p:pic>
        <p:nvPicPr>
          <p:cNvPr id="1026" name="Picture 2" descr="I Feel The Need For Speed GIFs | Tenor">
            <a:extLst>
              <a:ext uri="{FF2B5EF4-FFF2-40B4-BE49-F238E27FC236}">
                <a16:creationId xmlns:a16="http://schemas.microsoft.com/office/drawing/2014/main" id="{C60ABA06-2AC8-9D8F-2D57-CF705878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19" y="3021494"/>
            <a:ext cx="3997617" cy="23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F8B008-3F53-4C39-9D6C-6745DA3C1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17258"/>
              </p:ext>
            </p:extLst>
          </p:nvPr>
        </p:nvGraphicFramePr>
        <p:xfrm>
          <a:off x="309874" y="1491326"/>
          <a:ext cx="11249652" cy="476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107">
                  <a:extLst>
                    <a:ext uri="{9D8B030D-6E8A-4147-A177-3AD203B41FA5}">
                      <a16:colId xmlns:a16="http://schemas.microsoft.com/office/drawing/2014/main" val="2364055590"/>
                    </a:ext>
                  </a:extLst>
                </a:gridCol>
                <a:gridCol w="4685310">
                  <a:extLst>
                    <a:ext uri="{9D8B030D-6E8A-4147-A177-3AD203B41FA5}">
                      <a16:colId xmlns:a16="http://schemas.microsoft.com/office/drawing/2014/main" val="1651311379"/>
                    </a:ext>
                  </a:extLst>
                </a:gridCol>
                <a:gridCol w="4398235">
                  <a:extLst>
                    <a:ext uri="{9D8B030D-6E8A-4147-A177-3AD203B41FA5}">
                      <a16:colId xmlns:a16="http://schemas.microsoft.com/office/drawing/2014/main" val="3085363155"/>
                    </a:ext>
                  </a:extLst>
                </a:gridCol>
              </a:tblGrid>
              <a:tr h="51967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Model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Ideal Application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62334"/>
                  </a:ext>
                </a:extLst>
              </a:tr>
              <a:tr h="131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OptiMist</a:t>
                      </a:r>
                      <a:r>
                        <a:rPr lang="en-US" sz="2000" dirty="0"/>
                        <a:t>® Soil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Non-concentric gas and sample paths; Sample channel ID 0.50mm 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Soils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77827"/>
                  </a:ext>
                </a:extLst>
              </a:tr>
              <a:tr h="1618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OptiMist</a:t>
                      </a:r>
                      <a:r>
                        <a:rPr lang="en-US" sz="2000" dirty="0"/>
                        <a:t> XL®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Non-concentric gas and sample paths; Sample channel ID 1.0 – 2.0mm;</a:t>
                      </a:r>
                    </a:p>
                    <a:p>
                      <a:endParaRPr lang="en-US" sz="2000" dirty="0"/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Soils, Plant Tissues &amp; Fertilizer Extracts   </a:t>
                      </a:r>
                    </a:p>
                    <a:p>
                      <a:r>
                        <a:rPr lang="en-US" sz="2000" dirty="0"/>
                        <a:t>Samples with very large particulates (&gt;</a:t>
                      </a:r>
                      <a:r>
                        <a:rPr lang="en-US" sz="2000" b="0" dirty="0"/>
                        <a:t>1000μm) and/or Up to 30% TDS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23713"/>
                  </a:ext>
                </a:extLst>
              </a:tr>
              <a:tr h="131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OptiMist</a:t>
                      </a:r>
                      <a:r>
                        <a:rPr lang="en-US" sz="2000" dirty="0"/>
                        <a:t> Vortex® 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Non-concentric gas and sample paths; Unique striker plate</a:t>
                      </a:r>
                    </a:p>
                    <a:p>
                      <a:endParaRPr lang="en-US" sz="2000" dirty="0"/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Environmental Waters</a:t>
                      </a:r>
                    </a:p>
                    <a:p>
                      <a:r>
                        <a:rPr lang="en-US" sz="2000" dirty="0"/>
                        <a:t>Plant Tissues </a:t>
                      </a:r>
                    </a:p>
                    <a:p>
                      <a:r>
                        <a:rPr lang="en-US" sz="2000" dirty="0"/>
                        <a:t>Low Mo </a:t>
                      </a:r>
                    </a:p>
                  </a:txBody>
                  <a:tcPr marL="126559" marR="126559" marT="63279" marB="632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4337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10446B4-A07E-4823-9724-20D83B2D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2" b="26136"/>
          <a:stretch/>
        </p:blipFill>
        <p:spPr>
          <a:xfrm>
            <a:off x="629326" y="5282552"/>
            <a:ext cx="1584848" cy="862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13DEA-A842-4A38-B277-D3197CCA3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94" b="22261"/>
          <a:stretch/>
        </p:blipFill>
        <p:spPr>
          <a:xfrm>
            <a:off x="631425" y="3959473"/>
            <a:ext cx="1586947" cy="892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437F8-E66E-4472-925B-D1D2243726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9" b="21820"/>
          <a:stretch/>
        </p:blipFill>
        <p:spPr>
          <a:xfrm>
            <a:off x="629326" y="2372157"/>
            <a:ext cx="1586947" cy="905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365125"/>
            <a:ext cx="11080845" cy="1325563"/>
          </a:xfrm>
        </p:spPr>
        <p:txBody>
          <a:bodyPr/>
          <a:lstStyle/>
          <a:p>
            <a:r>
              <a:rPr lang="en-US" dirty="0"/>
              <a:t>Proprietary High Solids Nebulizers by TSP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31" y="175597"/>
            <a:ext cx="1689420" cy="11190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09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F3E9C1-A3C9-46C9-A31B-30114B1E56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8" r="2508"/>
          <a:stretch/>
        </p:blipFill>
        <p:spPr>
          <a:xfrm>
            <a:off x="5183188" y="1822312"/>
            <a:ext cx="6172200" cy="48736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9F444-1C22-FD01-EF1E-43A30C882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Improved Dual Channel (IDC)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Clogging from particles is virtually eliminated.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Extended Life Expectancy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Eliminate sample filtration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LOW Maintenance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BC3F8-F008-4375-9D60-27A3B22AF40E}"/>
              </a:ext>
            </a:extLst>
          </p:cNvPr>
          <p:cNvSpPr txBox="1"/>
          <p:nvPr/>
        </p:nvSpPr>
        <p:spPr>
          <a:xfrm>
            <a:off x="13250" y="718658"/>
            <a:ext cx="10437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OptiMist</a:t>
            </a:r>
            <a:r>
              <a:rPr lang="en-US" sz="5400" dirty="0"/>
              <a:t>® XL - High Solids Nebulizer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D5684-87B3-46A9-B24B-26734E13D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3" y="175597"/>
            <a:ext cx="1864378" cy="12349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69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67CD0C-E218-40F9-9725-825CE60F1B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>
          <a:xfrm>
            <a:off x="5183188" y="1663285"/>
            <a:ext cx="6172200" cy="48736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A3C3E-2F69-8E4C-330E-EEEFAB48D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33328"/>
            <a:ext cx="3932237" cy="3811588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Improved Dual Channel (IDC)</a:t>
            </a:r>
          </a:p>
          <a:p>
            <a:r>
              <a:rPr lang="en-US" sz="2800" dirty="0">
                <a:solidFill>
                  <a:schemeClr val="tx1"/>
                </a:solidFill>
              </a:rPr>
              <a:t>Enhanced Efficiency (E2)</a:t>
            </a:r>
          </a:p>
          <a:p>
            <a:r>
              <a:rPr lang="en-US" sz="2800" dirty="0">
                <a:solidFill>
                  <a:schemeClr val="tx1"/>
                </a:solidFill>
              </a:rPr>
              <a:t>Astounding increase in the ICP’s signal-to-background ratio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Best Sensitivity / Detection Limits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High Salt / High Total Dissolved Solids capable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LOW 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96C58-7646-4F65-A424-19A839B623EF}"/>
              </a:ext>
            </a:extLst>
          </p:cNvPr>
          <p:cNvSpPr txBox="1"/>
          <p:nvPr/>
        </p:nvSpPr>
        <p:spPr>
          <a:xfrm>
            <a:off x="2443732" y="655470"/>
            <a:ext cx="668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OptiMist</a:t>
            </a:r>
            <a:r>
              <a:rPr lang="en-US" sz="5400" dirty="0"/>
              <a:t> Vortex®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9017B-4825-48E7-BD2F-7B6EB97BF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3" y="175597"/>
            <a:ext cx="1864378" cy="12349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635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09B45-BE9D-4ABF-8322-5863472D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2" b="14201"/>
          <a:stretch/>
        </p:blipFill>
        <p:spPr>
          <a:xfrm>
            <a:off x="10144773" y="183952"/>
            <a:ext cx="1864377" cy="13655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F6386E-D3EA-45D7-AECE-1B090817F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8127" b="45778"/>
          <a:stretch/>
        </p:blipFill>
        <p:spPr>
          <a:xfrm>
            <a:off x="818606" y="411480"/>
            <a:ext cx="8917576" cy="206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C49902-6B59-44F5-B79E-5D3E4E4E021C}"/>
              </a:ext>
            </a:extLst>
          </p:cNvPr>
          <p:cNvSpPr/>
          <p:nvPr/>
        </p:nvSpPr>
        <p:spPr>
          <a:xfrm>
            <a:off x="818606" y="2590862"/>
            <a:ext cx="84550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Custom-Made Multi-Element Calibration Standards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Can be manufactured for various sample types, for example: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Soils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Plants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Environmental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Usually made to 10x the highest concentration of each element (to allow for serial dilutions in making calibration curves)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Traditional high cost is mainly labor</a:t>
            </a:r>
          </a:p>
        </p:txBody>
      </p:sp>
    </p:spTree>
    <p:extLst>
      <p:ext uri="{BB962C8B-B14F-4D97-AF65-F5344CB8AC3E}">
        <p14:creationId xmlns:p14="http://schemas.microsoft.com/office/powerpoint/2010/main" val="3417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21782"/>
            <a:ext cx="8229600" cy="87898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      </a:t>
            </a:r>
            <a:r>
              <a:rPr lang="en-US" sz="5400" dirty="0"/>
              <a:t>Extended Shelf Life 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5020713"/>
            <a:ext cx="3048000" cy="646331"/>
          </a:xfrm>
        </p:spPr>
        <p:txBody>
          <a:bodyPr>
            <a:normAutofit fontScale="47500" lnSpcReduction="20000"/>
          </a:bodyPr>
          <a:lstStyle/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  </a:t>
            </a:r>
          </a:p>
        </p:txBody>
      </p:sp>
      <p:pic>
        <p:nvPicPr>
          <p:cNvPr id="2050" name="Picture 2" descr="TCT bag">
            <a:extLst>
              <a:ext uri="{FF2B5EF4-FFF2-40B4-BE49-F238E27FC236}">
                <a16:creationId xmlns:a16="http://schemas.microsoft.com/office/drawing/2014/main" id="{13F40936-20B9-412E-B243-2EB64214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15" y="2044311"/>
            <a:ext cx="2314704" cy="276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A45E04-2E57-4FCC-9443-51A911802B96}"/>
              </a:ext>
            </a:extLst>
          </p:cNvPr>
          <p:cNvSpPr/>
          <p:nvPr/>
        </p:nvSpPr>
        <p:spPr>
          <a:xfrm>
            <a:off x="4129032" y="1512059"/>
            <a:ext cx="65475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buClr>
                <a:srgbClr val="FFFF00"/>
              </a:buClr>
            </a:pPr>
            <a:r>
              <a:rPr lang="en-US" sz="4000" dirty="0">
                <a:solidFill>
                  <a:srgbClr val="0000FF"/>
                </a:solidFill>
              </a:rPr>
              <a:t>4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/>
              <a:t>years in TCT (Transpiration Control Technology) Bag (Inorganic Ventures proprietary design)</a:t>
            </a:r>
          </a:p>
          <a:p>
            <a:pPr>
              <a:buClr>
                <a:srgbClr val="FFFF00"/>
              </a:buClr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</a:t>
            </a:r>
            <a:r>
              <a:rPr lang="en-US" sz="4000" dirty="0"/>
              <a:t>year - after standard bottle is removed from the bag/opened </a:t>
            </a:r>
          </a:p>
          <a:p>
            <a:pPr>
              <a:buClr>
                <a:srgbClr val="FFFF00"/>
              </a:buClr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=up to 5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/>
              <a:t>years</a:t>
            </a: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EC0E4-EEEF-468E-A4A6-88359B7396A3}"/>
              </a:ext>
            </a:extLst>
          </p:cNvPr>
          <p:cNvSpPr txBox="1"/>
          <p:nvPr/>
        </p:nvSpPr>
        <p:spPr>
          <a:xfrm>
            <a:off x="2316924" y="4961768"/>
            <a:ext cx="191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TOTAL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CFB02-EA17-4078-A105-FA1ADE96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2" b="14201"/>
          <a:stretch/>
        </p:blipFill>
        <p:spPr>
          <a:xfrm>
            <a:off x="10144773" y="183952"/>
            <a:ext cx="1864377" cy="13655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69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P PPT Template.potx" id="{6565EFC6-C95E-4C7E-9843-BD70E6B6522F}" vid="{13420E3C-0F0A-4031-9178-73B32870E1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714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Office Theme</vt:lpstr>
      <vt:lpstr>Mid-Atlantic Soil Testing and Plant Analysis Work Group 2023  Embassy Suites by Hilton Raleigh Crabtree Raleigh, NC</vt:lpstr>
      <vt:lpstr>Optimizing Productivity For ICP Analysis of Agronomic Samples</vt:lpstr>
      <vt:lpstr>TSP: Your “Go-To” Resource For “All-Things ICP” &amp; More</vt:lpstr>
      <vt:lpstr>Priority Concerns For the High-Production Agronomy Lab:</vt:lpstr>
      <vt:lpstr>Proprietary High Solids Nebulizers by TSP</vt:lpstr>
      <vt:lpstr>PowerPoint Presentation</vt:lpstr>
      <vt:lpstr>PowerPoint Presentation</vt:lpstr>
      <vt:lpstr>PowerPoint Presentation</vt:lpstr>
      <vt:lpstr>      Extended Shelf Life </vt:lpstr>
      <vt:lpstr>Cost Structure of the ICP-OES Custom Standard </vt:lpstr>
      <vt:lpstr>PowerPoint Presentation</vt:lpstr>
      <vt:lpstr>What Else?</vt:lpstr>
      <vt:lpstr>Coming Attractions…</vt:lpstr>
      <vt:lpstr>Thank you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Moulton</dc:creator>
  <cp:lastModifiedBy>Michael Moses</cp:lastModifiedBy>
  <cp:revision>164</cp:revision>
  <dcterms:created xsi:type="dcterms:W3CDTF">2017-05-24T18:11:05Z</dcterms:created>
  <dcterms:modified xsi:type="dcterms:W3CDTF">2023-02-22T16:34:47Z</dcterms:modified>
</cp:coreProperties>
</file>